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4" r:id="rId6"/>
    <p:sldId id="262" r:id="rId7"/>
    <p:sldId id="274" r:id="rId8"/>
    <p:sldId id="272" r:id="rId9"/>
    <p:sldId id="277" r:id="rId10"/>
    <p:sldId id="258" r:id="rId11"/>
    <p:sldId id="257" r:id="rId12"/>
    <p:sldId id="260" r:id="rId13"/>
    <p:sldId id="263" r:id="rId14"/>
    <p:sldId id="265" r:id="rId15"/>
    <p:sldId id="267" r:id="rId16"/>
    <p:sldId id="268" r:id="rId17"/>
    <p:sldId id="276" r:id="rId18"/>
    <p:sldId id="271" r:id="rId19"/>
    <p:sldId id="275" r:id="rId20"/>
    <p:sldId id="278" r:id="rId21"/>
    <p:sldId id="270" r:id="rId22"/>
    <p:sldId id="279" r:id="rId23"/>
    <p:sldId id="269" r:id="rId24"/>
    <p:sldId id="26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660"/>
  </p:normalViewPr>
  <p:slideViewPr>
    <p:cSldViewPr>
      <p:cViewPr>
        <p:scale>
          <a:sx n="49" d="100"/>
          <a:sy n="49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EB45C-56D6-46B7-9451-8EDCC047D1F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BDDF1-762A-42B3-A486-6771242C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54F6-08BF-47BF-963F-528AF45C50E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7360E-5DAC-40D2-86A8-1D4E460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9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1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360E-5DAC-40D2-86A8-1D4E460088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5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6D51-2F26-4955-A63A-ED344511D9D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F78D-078E-4BEE-8985-EBD9BA27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yWusiaLCM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Agile: Lessons Learned </a:t>
            </a:r>
            <a:br>
              <a:rPr lang="en-US" dirty="0" smtClean="0"/>
            </a:br>
            <a:r>
              <a:rPr lang="en-US" dirty="0" smtClean="0"/>
              <a:t>(a retrospective)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733800"/>
            <a:ext cx="6629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Tony </a:t>
            </a:r>
            <a:r>
              <a:rPr lang="en-US" dirty="0" smtClean="0"/>
              <a:t>Dillon-Hansen</a:t>
            </a:r>
          </a:p>
          <a:p>
            <a:r>
              <a:rPr lang="en-US" dirty="0" smtClean="0"/>
              <a:t>@iowatiger08</a:t>
            </a:r>
          </a:p>
          <a:p>
            <a:r>
              <a:rPr lang="en-US" dirty="0"/>
              <a:t>http://tigersndragons.com/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Individuals and Interaction </a:t>
            </a:r>
            <a:r>
              <a:rPr lang="en-US" sz="3000" dirty="0" smtClean="0"/>
              <a:t>over process and tools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#1 reason why this is hard? It’s hard to communicate. Language is a problem, there are barriers, and there are differing skill levels of communication.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Organizations accustomed to silos-of-work and non-talking teammates will be most impacted by this (organizational shift)</a:t>
            </a:r>
          </a:p>
          <a:p>
            <a:r>
              <a:rPr lang="en-US" sz="2000" dirty="0" smtClean="0"/>
              <a:t>Empower people to speak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2" descr="http://stuffexpataidworkerslikedotcom.files.wordpress.com/2012/10/sil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62968"/>
            <a:ext cx="4495800" cy="35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Working software </a:t>
            </a:r>
            <a:r>
              <a:rPr lang="en-US" sz="2800" dirty="0" smtClean="0"/>
              <a:t>over comprehensive documentation</a:t>
            </a:r>
            <a:endParaRPr lang="en-US" sz="2800" dirty="0"/>
          </a:p>
        </p:txBody>
      </p:sp>
      <p:pic>
        <p:nvPicPr>
          <p:cNvPr id="4" name="l1yWusiaL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600200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Customer collaboration </a:t>
            </a:r>
            <a:r>
              <a:rPr lang="en-US" sz="3000" dirty="0" smtClean="0"/>
              <a:t>over contract negotiations 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 customer of your project? The stakeholders?</a:t>
            </a:r>
          </a:p>
          <a:p>
            <a:r>
              <a:rPr lang="en-US" dirty="0" smtClean="0"/>
              <a:t>They matter = They are the reason you are working</a:t>
            </a:r>
          </a:p>
          <a:p>
            <a:r>
              <a:rPr lang="en-US" dirty="0" smtClean="0"/>
              <a:t>What is needed to make this effective for your customer?</a:t>
            </a:r>
          </a:p>
          <a:p>
            <a:r>
              <a:rPr lang="en-US" dirty="0" smtClean="0"/>
              <a:t>Building trust and relationships to </a:t>
            </a:r>
            <a:r>
              <a:rPr lang="en-US" smtClean="0"/>
              <a:t>get things done</a:t>
            </a:r>
            <a:endParaRPr lang="en-US" dirty="0" smtClean="0"/>
          </a:p>
          <a:p>
            <a:r>
              <a:rPr lang="en-US" b="1" dirty="0" smtClean="0"/>
              <a:t>What do you really need to do? – Allows for evaluation of opportunity costs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60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Responding to change </a:t>
            </a:r>
            <a:r>
              <a:rPr lang="en-US" dirty="0" smtClean="0"/>
              <a:t>over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That doesn’t mean agile projects reject planning. (Still need an overall plan, coaching and guidance)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is a lot of planning that goes into agile projects.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15 minutes daily standup meetings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Bi-weekly sprint planning meetings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Bi-weekly retrospective meetings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Release planning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What happens if the customer changes or changes what they want?</a:t>
            </a:r>
          </a:p>
          <a:p>
            <a:r>
              <a:rPr lang="en-US" dirty="0" smtClean="0"/>
              <a:t>Agile </a:t>
            </a:r>
            <a:r>
              <a:rPr lang="en-US" dirty="0"/>
              <a:t>believes in adaptive planning and not a static plan. </a:t>
            </a:r>
          </a:p>
          <a:p>
            <a:r>
              <a:rPr lang="en-US" dirty="0"/>
              <a:t>Agile expects the plan is going to change and is able to respond to the change quicker without it having a big impact on the project. </a:t>
            </a:r>
          </a:p>
          <a:p>
            <a:r>
              <a:rPr lang="en-US" dirty="0"/>
              <a:t>All work is planned and prioritized in an agile project.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685" y="571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you don’t know where you are going,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you’ll </a:t>
            </a:r>
            <a:r>
              <a:rPr lang="en-US" sz="2400" b="1" dirty="0"/>
              <a:t>end up someplace else- Yogi Berra</a:t>
            </a:r>
          </a:p>
        </p:txBody>
      </p:sp>
    </p:spTree>
    <p:extLst>
      <p:ext uri="{BB962C8B-B14F-4D97-AF65-F5344CB8AC3E}">
        <p14:creationId xmlns:p14="http://schemas.microsoft.com/office/powerpoint/2010/main" val="5549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mean for </a:t>
            </a:r>
            <a:r>
              <a:rPr lang="en-US" dirty="0" smtClean="0"/>
              <a:t>your team</a:t>
            </a:r>
            <a:endParaRPr lang="en-US" dirty="0"/>
          </a:p>
        </p:txBody>
      </p:sp>
      <p:pic>
        <p:nvPicPr>
          <p:cNvPr id="1026" name="Picture 2" descr="https://c4.staticflickr.com/8/7038/6780576182_75f486f53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3500"/>
            <a:ext cx="69596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mean for </a:t>
            </a:r>
            <a:r>
              <a:rPr lang="en-US" dirty="0" smtClean="0"/>
              <a:t>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Teams will still need direction &amp; guidance</a:t>
            </a:r>
          </a:p>
          <a:p>
            <a:r>
              <a:rPr lang="en-US" dirty="0"/>
              <a:t>Collective </a:t>
            </a:r>
            <a:r>
              <a:rPr lang="en-US" dirty="0" smtClean="0"/>
              <a:t>efforts </a:t>
            </a:r>
            <a:r>
              <a:rPr lang="en-US" dirty="0"/>
              <a:t>will generate more productivity when everyone can see all that is being done as part of the team effort</a:t>
            </a:r>
          </a:p>
          <a:p>
            <a:r>
              <a:rPr lang="en-US" dirty="0"/>
              <a:t>You will see how much effort people pay into the </a:t>
            </a:r>
            <a:r>
              <a:rPr lang="en-US" dirty="0" smtClean="0"/>
              <a:t>goal</a:t>
            </a:r>
          </a:p>
          <a:p>
            <a:r>
              <a:rPr lang="en-US" b="1" dirty="0" smtClean="0"/>
              <a:t>Learn effective grassroots organizing and planning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(conversely)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is not meant to learn who avoids work. </a:t>
            </a:r>
          </a:p>
          <a:p>
            <a:r>
              <a:rPr lang="en-US" dirty="0" smtClean="0"/>
              <a:t>What is the impediment? How can we handle the impediment as a team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subversion methods are poison </a:t>
            </a:r>
            <a:r>
              <a:rPr lang="en-US" dirty="0" smtClean="0"/>
              <a:t>&amp; will </a:t>
            </a:r>
            <a:r>
              <a:rPr lang="en-US" dirty="0"/>
              <a:t>ultimately hurt team performance and morale.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Think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can help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1231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(a project)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2" descr="http://www.brickshelf.com/gallery/yorik/ClassicSpace/6930/6930_partspile_w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Agile is a Team effort/commitment</a:t>
            </a:r>
            <a:endParaRPr lang="en-US" dirty="0"/>
          </a:p>
        </p:txBody>
      </p:sp>
      <p:pic>
        <p:nvPicPr>
          <p:cNvPr id="5" name="Picture 2" descr="http://bloximages.newyork1.vip.townnews.com/northwestgeorgianews.com/content/tncms/assets/v3/editorial/b/88/b8823ecc-54f2-11e4-b6c5-0017a43b2370/543f535962e36.image.jpg?resize=760%2C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Agile Solution (results)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89289" cy="417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traditional approaches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00600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THINGS CHANGE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Things are hidden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Requirements are not fully understood before the project </a:t>
            </a:r>
            <a:r>
              <a:rPr lang="en-US" sz="2000" dirty="0" smtClean="0"/>
              <a:t>begins.  Teams and managers cannot envision all that will impact the project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Users </a:t>
            </a:r>
            <a:r>
              <a:rPr lang="en-US" sz="2000" dirty="0"/>
              <a:t>know what they want only after they see </a:t>
            </a:r>
            <a:r>
              <a:rPr lang="en-US" sz="2000" dirty="0" smtClean="0"/>
              <a:t>a POC.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Requirements change often during </a:t>
            </a:r>
            <a:r>
              <a:rPr lang="en-US" sz="2000" dirty="0" smtClean="0"/>
              <a:t>the construction </a:t>
            </a:r>
            <a:r>
              <a:rPr lang="en-US" sz="2000" dirty="0"/>
              <a:t>process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New tools and technologies make implementation strategies </a:t>
            </a:r>
            <a:r>
              <a:rPr lang="en-US" sz="2000" dirty="0" smtClean="0"/>
              <a:t>unpredictable.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900" dirty="0" smtClean="0"/>
              <a:t>Priorities </a:t>
            </a:r>
            <a:r>
              <a:rPr lang="en-US" sz="1900" dirty="0"/>
              <a:t>are impacted by orgs trying to accomplish everything in the triangle of work</a:t>
            </a:r>
          </a:p>
          <a:p>
            <a:pPr lvl="1"/>
            <a:r>
              <a:rPr lang="en-US" sz="1900" dirty="0"/>
              <a:t>Scope – schedule – cost compete for priority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61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:: Mindset shift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Rooted in Toyota production process</a:t>
            </a:r>
          </a:p>
          <a:p>
            <a:r>
              <a:rPr lang="en-US" dirty="0" smtClean="0"/>
              <a:t>Quickly found favor among technology firms</a:t>
            </a:r>
          </a:p>
          <a:p>
            <a:r>
              <a:rPr lang="en-US" dirty="0" smtClean="0"/>
              <a:t>Has its own manifesto</a:t>
            </a:r>
          </a:p>
          <a:p>
            <a:r>
              <a:rPr lang="en-US" dirty="0" smtClean="0"/>
              <a:t>It’s a discipline!</a:t>
            </a:r>
            <a:endParaRPr lang="en-US" dirty="0"/>
          </a:p>
        </p:txBody>
      </p:sp>
      <p:sp>
        <p:nvSpPr>
          <p:cNvPr id="6" name="AutoShape 2" descr="Image result for mars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mars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mars f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aulis.com/images/mars_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333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Agile “Solution”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proposes – the core to solving project overruns is get everyone on the same page ASAP as often as possible</a:t>
            </a:r>
          </a:p>
          <a:p>
            <a:pPr lvl="1"/>
            <a:r>
              <a:rPr lang="en-US" dirty="0" smtClean="0"/>
              <a:t>Open communication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Focus upon mutually agreed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S-W_AwkuWQQqXgNaqKpwW-aedvpD5QrJrjG2kwVsSHS3DAQDVADNfck496B35qOtlVSOowYHjuMhOs9eF2epHSE7mFodexjum7p6fmKarktS3L5DE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1" y="1371600"/>
            <a:ext cx="7867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37" y="489466"/>
            <a:ext cx="786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“2 out of 3 </a:t>
            </a:r>
            <a:r>
              <a:rPr lang="en-US" b="1" dirty="0" err="1" smtClean="0"/>
              <a:t>ain’t</a:t>
            </a:r>
            <a:r>
              <a:rPr lang="en-US" b="1" dirty="0" smtClean="0"/>
              <a:t> bad” but 3 out of 3 is not possible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6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Agile: </a:t>
            </a:r>
            <a:r>
              <a:rPr lang="en-US" sz="2000" dirty="0" smtClean="0"/>
              <a:t>a methodology for planning work and delivering value that promotes collaboration, iterative development, and continuous improvement</a:t>
            </a:r>
          </a:p>
          <a:p>
            <a:endParaRPr lang="en-US" sz="2000" dirty="0"/>
          </a:p>
          <a:p>
            <a:r>
              <a:rPr lang="en-US" sz="2000" b="1" dirty="0" smtClean="0"/>
              <a:t>Sprint: </a:t>
            </a:r>
            <a:r>
              <a:rPr lang="en-US" sz="2000" dirty="0" smtClean="0"/>
              <a:t>a time boxed work interval. Usually 1-4 weeks</a:t>
            </a:r>
          </a:p>
          <a:p>
            <a:endParaRPr lang="en-US" sz="2000" dirty="0"/>
          </a:p>
          <a:p>
            <a:r>
              <a:rPr lang="en-US" sz="2000" b="1" dirty="0" smtClean="0"/>
              <a:t>Backlog: </a:t>
            </a:r>
            <a:r>
              <a:rPr lang="en-US" sz="2000" dirty="0" smtClean="0"/>
              <a:t>a list of all work that could be done, ordered by priority</a:t>
            </a:r>
          </a:p>
          <a:p>
            <a:endParaRPr lang="en-US" sz="2000" dirty="0"/>
          </a:p>
          <a:p>
            <a:r>
              <a:rPr lang="en-US" sz="2000" b="1" dirty="0" smtClean="0"/>
              <a:t>Retrospective: </a:t>
            </a:r>
            <a:r>
              <a:rPr lang="en-US" sz="2000" dirty="0" smtClean="0"/>
              <a:t>Is a meeting that’s held at the end of a sprint. During the retrospective, the team reflect on what happened in the sprint and identifies actions for improvement going forward.</a:t>
            </a: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5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is a process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81992"/>
            <a:ext cx="7019925" cy="11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686800" cy="19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" y="838200"/>
            <a:ext cx="9027011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9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E4878CB514A4FAE081AE04C9BEFB3" ma:contentTypeVersion="0" ma:contentTypeDescription="Create a new document." ma:contentTypeScope="" ma:versionID="1b31acda911483ff25e0833c20f261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B3C8F-4274-46D0-AA41-E99B070C0824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2F6DA-37E7-4882-B68B-F7A3D1351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50ECA4-4495-4D35-9F7B-18FDF408B4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656</Words>
  <Application>Microsoft Office PowerPoint</Application>
  <PresentationFormat>On-screen Show (4:3)</PresentationFormat>
  <Paragraphs>101</Paragraphs>
  <Slides>21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Agile: Lessons Learned  (a retrospective)</vt:lpstr>
      <vt:lpstr>The Problem (a project)</vt:lpstr>
      <vt:lpstr>Why do traditional approaches fail?</vt:lpstr>
      <vt:lpstr>Agile :: Mindset shift</vt:lpstr>
      <vt:lpstr>The Agile “Solution”</vt:lpstr>
      <vt:lpstr>PowerPoint Presentation</vt:lpstr>
      <vt:lpstr>Agile Terms</vt:lpstr>
      <vt:lpstr>Agile is a process</vt:lpstr>
      <vt:lpstr>PowerPoint Presentation</vt:lpstr>
      <vt:lpstr>Individuals and Interaction over process and tools</vt:lpstr>
      <vt:lpstr>Working software over comprehensive documentation</vt:lpstr>
      <vt:lpstr>Customer collaboration over contract negotiations  </vt:lpstr>
      <vt:lpstr>Responding to change over a plan</vt:lpstr>
      <vt:lpstr>What does this mean for your team</vt:lpstr>
      <vt:lpstr>What does this mean for your team</vt:lpstr>
      <vt:lpstr>(conversely)</vt:lpstr>
      <vt:lpstr>Think Different</vt:lpstr>
      <vt:lpstr>PowerPoint Presentation</vt:lpstr>
      <vt:lpstr>Tools can help</vt:lpstr>
      <vt:lpstr>PowerPoint Presentation</vt:lpstr>
      <vt:lpstr>The Agile Solution (results)</vt:lpstr>
    </vt:vector>
  </TitlesOfParts>
  <Company>IPERS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Agile: Lessons Learned  (a retrospective)</dc:title>
  <dc:creator>Ashley Briant</dc:creator>
  <cp:lastModifiedBy>thansen</cp:lastModifiedBy>
  <cp:revision>37</cp:revision>
  <cp:lastPrinted>2015-05-14T15:22:14Z</cp:lastPrinted>
  <dcterms:created xsi:type="dcterms:W3CDTF">2015-05-05T20:25:18Z</dcterms:created>
  <dcterms:modified xsi:type="dcterms:W3CDTF">2015-07-31T19:14:14Z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0x010100FF3E4878CB514A4FAE081AE04C9BEFB3</vt:lpwstr>
  </property>
</Properties>
</file>